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92" r:id="rId4"/>
    <p:sldId id="288" r:id="rId5"/>
    <p:sldId id="264" r:id="rId6"/>
    <p:sldId id="265" r:id="rId7"/>
    <p:sldId id="267" r:id="rId8"/>
    <p:sldId id="266" r:id="rId9"/>
    <p:sldId id="291" r:id="rId10"/>
    <p:sldId id="272" r:id="rId11"/>
    <p:sldId id="268" r:id="rId12"/>
    <p:sldId id="259" r:id="rId13"/>
    <p:sldId id="261" r:id="rId14"/>
    <p:sldId id="290" r:id="rId15"/>
    <p:sldId id="289" r:id="rId16"/>
    <p:sldId id="286" r:id="rId17"/>
    <p:sldId id="275" r:id="rId18"/>
    <p:sldId id="278" r:id="rId19"/>
    <p:sldId id="263" r:id="rId20"/>
    <p:sldId id="279" r:id="rId21"/>
    <p:sldId id="285" r:id="rId22"/>
  </p:sldIdLst>
  <p:sldSz cx="9144000" cy="5143500" type="screen16x9"/>
  <p:notesSz cx="6858000" cy="9144000"/>
  <p:defaultTextStyle>
    <a:defPPr>
      <a:defRPr lang="en-US"/>
    </a:defPPr>
    <a:lvl1pPr marL="0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4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5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26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7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395" userDrawn="1">
          <p15:clr>
            <a:srgbClr val="A4A3A4"/>
          </p15:clr>
        </p15:guide>
        <p15:guide id="3" orient="horz" pos="449" userDrawn="1">
          <p15:clr>
            <a:srgbClr val="A4A3A4"/>
          </p15:clr>
        </p15:guide>
        <p15:guide id="4" orient="horz" pos="2790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272" userDrawn="1">
          <p15:clr>
            <a:srgbClr val="A4A3A4"/>
          </p15:clr>
        </p15:guide>
        <p15:guide id="7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378" y="108"/>
      </p:cViewPr>
      <p:guideLst>
        <p:guide orient="horz" pos="1620"/>
        <p:guide orient="horz" pos="395"/>
        <p:guide orient="horz" pos="449"/>
        <p:guide orient="horz" pos="2790"/>
        <p:guide pos="2880"/>
        <p:guide pos="272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33" b="9524"/>
          <a:stretch/>
        </p:blipFill>
        <p:spPr>
          <a:xfrm>
            <a:off x="0" y="1"/>
            <a:ext cx="9144000" cy="442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3" y="712790"/>
            <a:ext cx="8316912" cy="110251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863" y="257175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2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CBE423-920F-49A9-A3C1-6A6BE5F369A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3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CBE423-920F-49A9-A3C1-6A6BE5F369A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97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CBE423-920F-49A9-A3C1-6A6BE5F369A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9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33" b="9524"/>
          <a:stretch/>
        </p:blipFill>
        <p:spPr>
          <a:xfrm>
            <a:off x="0" y="1"/>
            <a:ext cx="9144000" cy="442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1685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29613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1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CBE423-920F-49A9-A3C1-6A6BE5F369A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87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CBE423-920F-49A9-A3C1-6A6BE5F369A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0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CBE423-920F-49A9-A3C1-6A6BE5F369A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03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CBE423-920F-49A9-A3C1-6A6BE5F369A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5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CBE423-920F-49A9-A3C1-6A6BE5F369A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57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CBE423-920F-49A9-A3C1-6A6BE5F369A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1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433238"/>
            <a:ext cx="9144000" cy="7102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22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7" y="4465896"/>
            <a:ext cx="448355" cy="6436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864" y="30144"/>
            <a:ext cx="8316913" cy="84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863" y="712788"/>
            <a:ext cx="8316912" cy="3716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7E5E3A-233E-450B-AB0A-0E202341445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7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8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7" indent="-342907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65" indent="-285756" algn="l" defTabSz="9144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23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32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41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50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NIEUWE</a:t>
            </a:r>
            <a:r>
              <a:rPr lang="en-GB" dirty="0"/>
              <a:t> </a:t>
            </a:r>
            <a:r>
              <a:rPr lang="en-GB" dirty="0" err="1"/>
              <a:t>NIEUWE</a:t>
            </a:r>
            <a:r>
              <a:rPr lang="en-GB" dirty="0"/>
              <a:t> LOODS DDS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Algemene vergadering 30 oktober 2021</a:t>
            </a:r>
          </a:p>
        </p:txBody>
      </p:sp>
    </p:spTree>
    <p:extLst>
      <p:ext uri="{BB962C8B-B14F-4D97-AF65-F5344CB8AC3E}">
        <p14:creationId xmlns:p14="http://schemas.microsoft.com/office/powerpoint/2010/main" val="223469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FD113BB-2BFA-4743-A2FB-ABBC473F3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9" t="31728" r="8968" b="38733"/>
          <a:stretch/>
        </p:blipFill>
        <p:spPr>
          <a:xfrm>
            <a:off x="320052" y="725573"/>
            <a:ext cx="5347883" cy="216145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5AD950-2B01-4C8A-A4C5-67254EFE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Vergelijking</a:t>
            </a:r>
            <a:r>
              <a:rPr lang="en-US" dirty="0"/>
              <a:t> </a:t>
            </a:r>
            <a:r>
              <a:rPr lang="en-US" dirty="0" err="1"/>
              <a:t>PvE</a:t>
            </a:r>
            <a:r>
              <a:rPr lang="en-US" dirty="0"/>
              <a:t> – VO – DO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4F270A8-E760-4361-9A9A-D0A89FF5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175" y="2716096"/>
            <a:ext cx="5765651" cy="15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1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E4A3-061E-4029-871D-9B2298A9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Overleg</a:t>
            </a:r>
            <a:r>
              <a:rPr lang="en-US" dirty="0"/>
              <a:t> met </a:t>
            </a:r>
            <a:r>
              <a:rPr lang="en-US" dirty="0" err="1"/>
              <a:t>gemeente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buren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209B-F13D-433A-ADDA-F0441D1CD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2019 Q1 en Q2: </a:t>
            </a:r>
          </a:p>
          <a:p>
            <a:r>
              <a:rPr lang="nl-NL" dirty="0"/>
              <a:t>overleg met gemeente over peilhoogte en bestemmingsplan</a:t>
            </a:r>
          </a:p>
          <a:p>
            <a:r>
              <a:rPr lang="nl-NL" dirty="0"/>
              <a:t>Overleg met de buren (afvaardiging VVE jaren 30 blok)</a:t>
            </a:r>
          </a:p>
          <a:p>
            <a:endParaRPr lang="nl-NL" sz="800" dirty="0"/>
          </a:p>
          <a:p>
            <a:pPr marL="0" indent="0">
              <a:buNone/>
            </a:pPr>
            <a:r>
              <a:rPr lang="nl-NL" i="1" dirty="0">
                <a:solidFill>
                  <a:schemeClr val="tx2"/>
                </a:solidFill>
              </a:rPr>
              <a:t>Conclusie: gemeente is niet positief over het wijzigen van het bestemmingplan en legt de verantwoordelijkheid m.b.t. het creëren van draagvlak bij omwonenden bij DDS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December 2020 en Mei 2021:</a:t>
            </a:r>
          </a:p>
          <a:p>
            <a:r>
              <a:rPr lang="nl-NL" dirty="0"/>
              <a:t>Overleg met directe buren + afvaardiging VVE jaren 30 blok </a:t>
            </a:r>
          </a:p>
          <a:p>
            <a:r>
              <a:rPr lang="nl-NL" dirty="0"/>
              <a:t>Buren zijn welwillend, maar zien minpunten (o.a. hoogte en locatie entree)</a:t>
            </a:r>
          </a:p>
          <a:p>
            <a:r>
              <a:rPr lang="nl-NL" dirty="0"/>
              <a:t>Achterburen willen graag meer inzicht in precieze hoogte en afwerking</a:t>
            </a:r>
          </a:p>
          <a:p>
            <a:endParaRPr lang="nl-NL" sz="800" dirty="0"/>
          </a:p>
          <a:p>
            <a:pPr marL="0" indent="0">
              <a:buNone/>
            </a:pPr>
            <a:r>
              <a:rPr lang="nl-NL" i="1" dirty="0">
                <a:solidFill>
                  <a:schemeClr val="tx2"/>
                </a:solidFill>
              </a:rPr>
              <a:t>Strategie voor DO: maximaliseren van het volume binnen het bestemmingsplan.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93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A0F5AC86-5C0A-4ED7-9713-E6031DBE68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27746" b="6838"/>
          <a:stretch/>
        </p:blipFill>
        <p:spPr>
          <a:xfrm>
            <a:off x="-32368" y="852741"/>
            <a:ext cx="7259574" cy="3497774"/>
          </a:xfrm>
          <a:prstGeom prst="rect">
            <a:avLst/>
          </a:prstGeom>
        </p:spPr>
      </p:pic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5897DB32-48C1-4030-98DC-76F20387D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3" t="1572" r="4470" b="71352"/>
          <a:stretch/>
        </p:blipFill>
        <p:spPr>
          <a:xfrm>
            <a:off x="7010423" y="1483481"/>
            <a:ext cx="2133577" cy="11581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FCCB7F-0405-4E18-809A-288913476100}"/>
              </a:ext>
            </a:extLst>
          </p:cNvPr>
          <p:cNvSpPr txBox="1">
            <a:spLocks/>
          </p:cNvSpPr>
          <p:nvPr/>
        </p:nvSpPr>
        <p:spPr>
          <a:xfrm>
            <a:off x="423864" y="30144"/>
            <a:ext cx="8316913" cy="844062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Bestemmingsplan</a:t>
            </a:r>
            <a:r>
              <a:rPr lang="en-GB" dirty="0"/>
              <a:t>; </a:t>
            </a:r>
            <a:r>
              <a:rPr lang="en-GB" dirty="0" err="1"/>
              <a:t>kader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52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D088AA02-167D-4BB5-A14F-3D0F1E925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25966" r="16773" b="2116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4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0D60-69A9-4611-926F-5910D74E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Positie entree 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1FB96E5-D7A4-4AFC-BC9C-4B8C05980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33667" b="5290"/>
          <a:stretch/>
        </p:blipFill>
        <p:spPr>
          <a:xfrm>
            <a:off x="431800" y="712788"/>
            <a:ext cx="7465563" cy="37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4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845C1C-8B82-4E5A-B477-A36CDB49C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44" b="10077"/>
          <a:stretch/>
        </p:blipFill>
        <p:spPr>
          <a:xfrm>
            <a:off x="237749" y="855269"/>
            <a:ext cx="6493308" cy="1687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60D60-69A9-4611-926F-5910D74E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Werkplaats voor of achter?</a:t>
            </a:r>
          </a:p>
        </p:txBody>
      </p:sp>
      <p:pic>
        <p:nvPicPr>
          <p:cNvPr id="19" name="Picture 18" descr="Diagram, engineering drawing&#10;&#10;Description automatically generated">
            <a:extLst>
              <a:ext uri="{FF2B5EF4-FFF2-40B4-BE49-F238E27FC236}">
                <a16:creationId xmlns:a16="http://schemas.microsoft.com/office/drawing/2014/main" id="{445EB9FC-C24A-4CF6-8D15-F09C58A09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2" b="49813"/>
          <a:stretch/>
        </p:blipFill>
        <p:spPr>
          <a:xfrm>
            <a:off x="248423" y="2810718"/>
            <a:ext cx="6535050" cy="14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16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F91C59B-D765-4F73-91E7-7AFF561B0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5450F3-E946-442A-9069-E4F6B66E6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3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94EC-E7D0-46F7-86A3-A7D03F46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DO traject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19E6D-EAEE-4966-AE44-0A0F926DF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1"/>
          <a:stretch/>
        </p:blipFill>
        <p:spPr>
          <a:xfrm>
            <a:off x="0" y="800100"/>
            <a:ext cx="9144000" cy="26234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86C99F-990E-48AC-9530-4C390C9AC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3549650"/>
            <a:ext cx="8442036" cy="881062"/>
          </a:xfrm>
        </p:spPr>
        <p:txBody>
          <a:bodyPr>
            <a:noAutofit/>
          </a:bodyPr>
          <a:lstStyle/>
          <a:p>
            <a:pPr marL="177800" indent="-177800"/>
            <a:r>
              <a:rPr lang="nl-NL" sz="1000" dirty="0"/>
              <a:t>Begin December: presentatie DO aan leden en discussie</a:t>
            </a:r>
          </a:p>
          <a:p>
            <a:pPr marL="177800" indent="-177800"/>
            <a:r>
              <a:rPr lang="nl-NL" sz="1000" dirty="0"/>
              <a:t>Begin januari: ledenvergadering voor besluit over DO</a:t>
            </a:r>
          </a:p>
          <a:p>
            <a:pPr marL="177800" indent="-177800"/>
            <a:r>
              <a:rPr lang="nl-NL" sz="1000" dirty="0"/>
              <a:t>Pas na vaststelling van het DO kan architect opdracht krijgen voor aanvragen van omgevingsvergunning (bouwvergunning)</a:t>
            </a:r>
          </a:p>
          <a:p>
            <a:pPr marL="177800" indent="-177800"/>
            <a:r>
              <a:rPr lang="nl-NL" sz="1000" dirty="0"/>
              <a:t>Pas daarna kan architect opdracht krijgen voor het vervolgtraject, afhankelijk van gekozen aanbestedingsstrategie</a:t>
            </a:r>
          </a:p>
        </p:txBody>
      </p:sp>
    </p:spTree>
    <p:extLst>
      <p:ext uri="{BB962C8B-B14F-4D97-AF65-F5344CB8AC3E}">
        <p14:creationId xmlns:p14="http://schemas.microsoft.com/office/powerpoint/2010/main" val="120487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 err="1"/>
              <a:t>Financiën</a:t>
            </a:r>
            <a:endParaRPr lang="en-GB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23863" y="2571750"/>
            <a:ext cx="6995246" cy="13144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2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Financiering Gebouw sportvereniging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/>
          </a:p>
          <a:p>
            <a:r>
              <a:rPr lang="nl-NL" sz="1800" dirty="0"/>
              <a:t>Eigen geld vereniging (bouwfonds + legaat </a:t>
            </a:r>
            <a:r>
              <a:rPr lang="nl-NL" sz="1800" dirty="0" err="1"/>
              <a:t>Sikking</a:t>
            </a:r>
            <a:r>
              <a:rPr lang="nl-NL" sz="1800" dirty="0"/>
              <a:t>)</a:t>
            </a:r>
          </a:p>
          <a:p>
            <a:r>
              <a:rPr lang="nl-NL" sz="1800" dirty="0"/>
              <a:t>BOSA subsidie (20% bouw; 30% duurzaamheidsmaatregelen)</a:t>
            </a:r>
          </a:p>
          <a:p>
            <a:r>
              <a:rPr lang="nl-NL" sz="1800" dirty="0" err="1"/>
              <a:t>WaarborgFonds</a:t>
            </a:r>
            <a:r>
              <a:rPr lang="nl-NL" sz="1800" dirty="0"/>
              <a:t> Sportvoorzieningen + hypotheek (gemiddeld tot </a:t>
            </a:r>
            <a:r>
              <a:rPr lang="nl-NL" sz="1800" dirty="0" err="1"/>
              <a:t>plm</a:t>
            </a:r>
            <a:r>
              <a:rPr lang="nl-NL" sz="1800" dirty="0"/>
              <a:t> 50%)</a:t>
            </a:r>
          </a:p>
          <a:p>
            <a:r>
              <a:rPr lang="nl-NL" sz="1800" dirty="0"/>
              <a:t>Overige mogelijkheden</a:t>
            </a:r>
          </a:p>
          <a:p>
            <a:pPr lvl="1"/>
            <a:r>
              <a:rPr lang="nl-NL" sz="1800" dirty="0"/>
              <a:t>Obligatielening leden </a:t>
            </a:r>
          </a:p>
          <a:p>
            <a:pPr lvl="1"/>
            <a:r>
              <a:rPr lang="nl-NL" sz="1800" dirty="0"/>
              <a:t>Contributie</a:t>
            </a:r>
          </a:p>
          <a:p>
            <a:r>
              <a:rPr lang="nl-NL" sz="1800" dirty="0"/>
              <a:t>Ontwikkeling bouwkosten en rente 2018-2021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04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Voorgeschiedenis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712788"/>
            <a:ext cx="8437108" cy="3716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Enkele jaren geleden is er een huisvestingsvisie voor DDS geformuleerd:</a:t>
            </a:r>
          </a:p>
          <a:p>
            <a:r>
              <a:rPr lang="nl-NL" sz="1800" dirty="0"/>
              <a:t>Blijven op de huidige locatie en maximaliseren van de mogelijkheden.</a:t>
            </a:r>
          </a:p>
          <a:p>
            <a:r>
              <a:rPr lang="nl-NL" sz="1800" dirty="0"/>
              <a:t>Waarborgen karakter en mogelijkheden. Gebouw speelt belangrijke rol.</a:t>
            </a:r>
          </a:p>
          <a:p>
            <a:r>
              <a:rPr lang="nl-NL" sz="1800" dirty="0"/>
              <a:t>Meer dan 10 jaar geleden verbouwingsproces gestart:</a:t>
            </a:r>
          </a:p>
          <a:p>
            <a:pPr lvl="1"/>
            <a:r>
              <a:rPr lang="nl-NL" sz="1800" dirty="0"/>
              <a:t>Fase 1: uitbreiding en restauratie Oude Loods is gerealiseerd;</a:t>
            </a:r>
          </a:p>
          <a:p>
            <a:pPr lvl="1"/>
            <a:r>
              <a:rPr lang="nl-NL" sz="1800" dirty="0"/>
              <a:t>Fase 2: vervangen Nieuwe Loods staat nog op het programma.</a:t>
            </a:r>
          </a:p>
          <a:p>
            <a:r>
              <a:rPr lang="nl-NL" sz="1800" dirty="0"/>
              <a:t>Nieuwe loods verouderd. Ergometer en krachttraining niet volgens normen.</a:t>
            </a:r>
          </a:p>
          <a:p>
            <a:r>
              <a:rPr lang="nl-NL" sz="1800" dirty="0"/>
              <a:t>Voorjaars ALV 2017 is commissie herbouw nieuwe loods aangesteld.</a:t>
            </a:r>
          </a:p>
          <a:p>
            <a:r>
              <a:rPr lang="nl-NL" sz="1800" dirty="0"/>
              <a:t>Mei 2018: VO en kostenraming door ARCONIKO + Pieters.</a:t>
            </a:r>
          </a:p>
          <a:p>
            <a:r>
              <a:rPr lang="nl-NL" sz="1800" dirty="0"/>
              <a:t>Najaar 2018: mandaat voor overleg met gemeente en uitwerking tot DO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91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E8DAB-2DE6-4DE7-B7CC-0974EC9D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78C47B-0FE3-466A-ADF6-2270FE551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4ECF8A-672E-4CE2-944B-9970A9B0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20</a:t>
            </a:fld>
            <a:endParaRPr lang="en-GB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D28CDB-99E1-479A-88E6-24D2B469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94"/>
            <a:ext cx="9144000" cy="49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76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verder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Kostencalculatie bouw (exacte kosten bekend na aanbesteding)</a:t>
            </a:r>
          </a:p>
          <a:p>
            <a:r>
              <a:rPr lang="nl-NL" sz="1800" dirty="0"/>
              <a:t>Beoordeling beschikbaar vermogen DDS (penningmeester); </a:t>
            </a:r>
          </a:p>
          <a:p>
            <a:pPr marL="0" indent="0">
              <a:buNone/>
            </a:pPr>
            <a:r>
              <a:rPr lang="nl-NL" sz="1800" dirty="0"/>
              <a:t>		“lenen” uit eigen fondsen, dus zonder rentekosten</a:t>
            </a:r>
          </a:p>
          <a:p>
            <a:r>
              <a:rPr lang="nl-NL" sz="1800" dirty="0"/>
              <a:t>Beoordeling mogelijkheid verwerken jaarlijkse aflossing/rente in de begroting, schatting consequenties contributie</a:t>
            </a:r>
          </a:p>
          <a:p>
            <a:r>
              <a:rPr lang="nl-NL" sz="1800" dirty="0"/>
              <a:t>Wijze van vergroten eigen bijdrage DDS</a:t>
            </a:r>
          </a:p>
          <a:p>
            <a:pPr lvl="1"/>
            <a:r>
              <a:rPr lang="nl-NL" sz="1800" dirty="0"/>
              <a:t>Giften, lening, sponsoring, andere inkomsten</a:t>
            </a:r>
          </a:p>
          <a:p>
            <a:pPr marL="457209" lvl="1" indent="0">
              <a:buNone/>
            </a:pPr>
            <a:endParaRPr lang="nl-NL" sz="1100" dirty="0"/>
          </a:p>
          <a:p>
            <a:pPr marL="457209" lvl="1" indent="0">
              <a:buNone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</a:rPr>
              <a:t>Conclusie</a:t>
            </a:r>
          </a:p>
          <a:p>
            <a:r>
              <a:rPr lang="nl-NL" sz="1800" dirty="0"/>
              <a:t>Ondanks toegenomen bouwkosten realiseerbaar</a:t>
            </a:r>
          </a:p>
          <a:p>
            <a:r>
              <a:rPr lang="nl-NL" sz="1800" dirty="0"/>
              <a:t>Interne tijdelijke lening bv botenfonds mogelijk</a:t>
            </a:r>
          </a:p>
          <a:p>
            <a:pPr lvl="1"/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43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C38E-1752-4EF7-A6F0-710442A1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Kansen voor DDS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9A498-4ECB-408C-83CB-76CB8321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712788"/>
            <a:ext cx="4148137" cy="3859212"/>
          </a:xfrm>
        </p:spPr>
        <p:txBody>
          <a:bodyPr>
            <a:normAutofit/>
          </a:bodyPr>
          <a:lstStyle/>
          <a:p>
            <a:r>
              <a:rPr lang="nl-NL" sz="1800" dirty="0"/>
              <a:t>Maximaal benutten bebouwingsmogelijkheden huidige locatie, binnen bestemmingsplan</a:t>
            </a:r>
          </a:p>
          <a:p>
            <a:r>
              <a:rPr lang="nl-NL" sz="1800" dirty="0"/>
              <a:t>Extra opslag voor boten en riemen</a:t>
            </a:r>
          </a:p>
          <a:p>
            <a:r>
              <a:rPr lang="nl-NL" sz="1800" dirty="0"/>
              <a:t>Ruimte voor ergometers, cardio en krachttraining volgens huidige normen</a:t>
            </a:r>
          </a:p>
          <a:p>
            <a:r>
              <a:rPr lang="nl-NL" sz="1800" dirty="0"/>
              <a:t>Ruimte voor extra kleedruimte</a:t>
            </a:r>
          </a:p>
          <a:p>
            <a:r>
              <a:rPr lang="nl-NL" sz="1800" dirty="0"/>
              <a:t>Een nieuwe werkplaats</a:t>
            </a:r>
          </a:p>
          <a:p>
            <a:r>
              <a:rPr lang="nl-NL" sz="1800" dirty="0"/>
              <a:t>Een duurzaam, onderhoudsarm en toekomstbestendig gebouw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1D6D5EF-1B4E-4A93-A815-41CE2AFB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t="12659" r="9168" b="19546"/>
          <a:stretch/>
        </p:blipFill>
        <p:spPr>
          <a:xfrm>
            <a:off x="4582320" y="712788"/>
            <a:ext cx="4176713" cy="28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B4546E20-715A-40F7-BE67-3A4D7F506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12140" r="12193" b="35964"/>
          <a:stretch/>
        </p:blipFill>
        <p:spPr>
          <a:xfrm>
            <a:off x="0" y="-8196"/>
            <a:ext cx="9144000" cy="44373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E3A-233E-450B-AB0A-0E202341445F}" type="slidenum">
              <a:rPr lang="en-GB" smtClean="0"/>
              <a:t>4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F91C59B-D765-4F73-91E7-7AFF561B0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5450F3-E946-442A-9069-E4F6B66E6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Stand ontwerp</a:t>
            </a:r>
          </a:p>
        </p:txBody>
      </p:sp>
    </p:spTree>
    <p:extLst>
      <p:ext uri="{BB962C8B-B14F-4D97-AF65-F5344CB8AC3E}">
        <p14:creationId xmlns:p14="http://schemas.microsoft.com/office/powerpoint/2010/main" val="181273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79CB3404-9930-4E36-8F62-E45A375DD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22935"/>
          <a:stretch/>
        </p:blipFill>
        <p:spPr>
          <a:xfrm>
            <a:off x="323393" y="550258"/>
            <a:ext cx="8417384" cy="38788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1B360A-DE20-44C4-B233-91547B1F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081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069CD10-85C8-4430-94EB-CEAE5FC90E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4"/>
          <a:stretch/>
        </p:blipFill>
        <p:spPr>
          <a:xfrm>
            <a:off x="800514" y="596534"/>
            <a:ext cx="7563612" cy="3832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57F80-01D3-4738-B186-AFF32C58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15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84785CC-629B-4699-8286-CF9805D80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73"/>
          <a:stretch/>
        </p:blipFill>
        <p:spPr>
          <a:xfrm>
            <a:off x="800514" y="1210053"/>
            <a:ext cx="7563612" cy="3219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57F80-01D3-4738-B186-AFF32C58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Werkplaats</a:t>
            </a:r>
            <a:endParaRPr lang="nl-NL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850E81-DE9B-41F0-9F0C-1A8D2BE3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0" t="51356" b="43754"/>
          <a:stretch/>
        </p:blipFill>
        <p:spPr>
          <a:xfrm>
            <a:off x="7277100" y="3337124"/>
            <a:ext cx="751857" cy="2617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44CFF3-38A4-46C4-BEAA-35B4D2EE45B4}"/>
              </a:ext>
            </a:extLst>
          </p:cNvPr>
          <p:cNvCxnSpPr>
            <a:cxnSpLocks/>
          </p:cNvCxnSpPr>
          <p:nvPr/>
        </p:nvCxnSpPr>
        <p:spPr>
          <a:xfrm flipH="1">
            <a:off x="5308292" y="2584397"/>
            <a:ext cx="2616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C04A0A-896C-4088-9776-587955B812F1}"/>
              </a:ext>
            </a:extLst>
          </p:cNvPr>
          <p:cNvCxnSpPr>
            <a:cxnSpLocks/>
          </p:cNvCxnSpPr>
          <p:nvPr/>
        </p:nvCxnSpPr>
        <p:spPr>
          <a:xfrm flipH="1">
            <a:off x="5308292" y="3598915"/>
            <a:ext cx="18035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09636F-219A-471C-8499-305B5301C7C9}"/>
              </a:ext>
            </a:extLst>
          </p:cNvPr>
          <p:cNvCxnSpPr>
            <a:cxnSpLocks/>
          </p:cNvCxnSpPr>
          <p:nvPr/>
        </p:nvCxnSpPr>
        <p:spPr>
          <a:xfrm>
            <a:off x="7930842" y="2571750"/>
            <a:ext cx="82781" cy="7653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691B3-FED9-4A77-940F-C0169D557B7B}"/>
              </a:ext>
            </a:extLst>
          </p:cNvPr>
          <p:cNvSpPr/>
          <p:nvPr/>
        </p:nvSpPr>
        <p:spPr>
          <a:xfrm>
            <a:off x="5386388" y="3186113"/>
            <a:ext cx="285748" cy="219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DBB2AE-0AB6-4651-9AAE-9B94B34DCDDA}"/>
              </a:ext>
            </a:extLst>
          </p:cNvPr>
          <p:cNvCxnSpPr>
            <a:cxnSpLocks/>
          </p:cNvCxnSpPr>
          <p:nvPr/>
        </p:nvCxnSpPr>
        <p:spPr>
          <a:xfrm>
            <a:off x="5574505" y="2322584"/>
            <a:ext cx="64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E01B54-F92E-4BD0-97E1-3FC869E34E76}"/>
              </a:ext>
            </a:extLst>
          </p:cNvPr>
          <p:cNvSpPr txBox="1"/>
          <p:nvPr/>
        </p:nvSpPr>
        <p:spPr>
          <a:xfrm>
            <a:off x="5550992" y="2128839"/>
            <a:ext cx="671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1"/>
                </a:solidFill>
              </a:rPr>
              <a:t>ca. 3600</a:t>
            </a:r>
            <a:endParaRPr lang="nl-NL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2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E89886-A885-4BDD-8318-AA434694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5"/>
          <a:stretch/>
        </p:blipFill>
        <p:spPr>
          <a:xfrm>
            <a:off x="792047" y="587663"/>
            <a:ext cx="7563612" cy="3716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86337-6846-4580-9E64-C1870798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Trainingsruimte</a:t>
            </a:r>
            <a:endParaRPr lang="nl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ACC74-FCF6-4EA2-8925-16FA0D83E666}"/>
              </a:ext>
            </a:extLst>
          </p:cNvPr>
          <p:cNvSpPr/>
          <p:nvPr/>
        </p:nvSpPr>
        <p:spPr>
          <a:xfrm>
            <a:off x="1049079" y="2571750"/>
            <a:ext cx="6918251" cy="1147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32D18E-5452-46E7-8B93-D78FA144402D}"/>
              </a:ext>
            </a:extLst>
          </p:cNvPr>
          <p:cNvCxnSpPr>
            <a:cxnSpLocks/>
          </p:cNvCxnSpPr>
          <p:nvPr/>
        </p:nvCxnSpPr>
        <p:spPr>
          <a:xfrm flipH="1">
            <a:off x="942753" y="2686494"/>
            <a:ext cx="7187610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EA90EEF-37D0-4EB0-8A06-4FB21A001A52}"/>
              </a:ext>
            </a:extLst>
          </p:cNvPr>
          <p:cNvSpPr/>
          <p:nvPr/>
        </p:nvSpPr>
        <p:spPr>
          <a:xfrm>
            <a:off x="1049079" y="3502986"/>
            <a:ext cx="4927859" cy="1147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FD12CB-621F-4807-9A10-F98B53AA142A}"/>
              </a:ext>
            </a:extLst>
          </p:cNvPr>
          <p:cNvCxnSpPr>
            <a:cxnSpLocks/>
          </p:cNvCxnSpPr>
          <p:nvPr/>
        </p:nvCxnSpPr>
        <p:spPr>
          <a:xfrm flipH="1">
            <a:off x="942754" y="3502986"/>
            <a:ext cx="5034184" cy="1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E249880-1729-43B7-BF44-4F90D1C24EC0}"/>
              </a:ext>
            </a:extLst>
          </p:cNvPr>
          <p:cNvSpPr/>
          <p:nvPr/>
        </p:nvSpPr>
        <p:spPr>
          <a:xfrm>
            <a:off x="1443039" y="2619375"/>
            <a:ext cx="633412" cy="53053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50718F-2437-4B92-9DC1-2AA8075633B4}"/>
              </a:ext>
            </a:extLst>
          </p:cNvPr>
          <p:cNvSpPr/>
          <p:nvPr/>
        </p:nvSpPr>
        <p:spPr>
          <a:xfrm>
            <a:off x="1443039" y="3517054"/>
            <a:ext cx="633412" cy="64832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FCFA2-A4BF-453E-87A0-3B96DE0D53E9}"/>
              </a:ext>
            </a:extLst>
          </p:cNvPr>
          <p:cNvSpPr/>
          <p:nvPr/>
        </p:nvSpPr>
        <p:spPr>
          <a:xfrm>
            <a:off x="2743201" y="3514894"/>
            <a:ext cx="633412" cy="67050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042EFA-A121-4FAB-BC50-91122C5255AF}"/>
              </a:ext>
            </a:extLst>
          </p:cNvPr>
          <p:cNvSpPr/>
          <p:nvPr/>
        </p:nvSpPr>
        <p:spPr>
          <a:xfrm>
            <a:off x="2743201" y="2613948"/>
            <a:ext cx="633412" cy="53053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81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9E854561-10AD-4DCA-B226-050E771BF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1692" b="6077"/>
          <a:stretch/>
        </p:blipFill>
        <p:spPr>
          <a:xfrm>
            <a:off x="0" y="384138"/>
            <a:ext cx="5863905" cy="4044987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CD5BD3C-1448-4DD7-94FA-7DE1D7105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 t="33196" r="27972" b="5920"/>
          <a:stretch/>
        </p:blipFill>
        <p:spPr>
          <a:xfrm>
            <a:off x="6017863" y="627063"/>
            <a:ext cx="2730850" cy="25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469</Words>
  <Application>Microsoft Office PowerPoint</Application>
  <PresentationFormat>Diavoorstelling (16:9)</PresentationFormat>
  <Paragraphs>77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NIEUWE NIEUWE LOODS DDS</vt:lpstr>
      <vt:lpstr>Voorgeschiedenis</vt:lpstr>
      <vt:lpstr>Kansen voor DDS</vt:lpstr>
      <vt:lpstr>Stand ontwerp</vt:lpstr>
      <vt:lpstr>Locatie</vt:lpstr>
      <vt:lpstr>Loods</vt:lpstr>
      <vt:lpstr>Werkplaats</vt:lpstr>
      <vt:lpstr>Trainingsruimte</vt:lpstr>
      <vt:lpstr>PowerPoint-presentatie</vt:lpstr>
      <vt:lpstr>Vergelijking PvE – VO – DO</vt:lpstr>
      <vt:lpstr>Overleg met gemeente en buren</vt:lpstr>
      <vt:lpstr>PowerPoint-presentatie</vt:lpstr>
      <vt:lpstr>PowerPoint-presentatie</vt:lpstr>
      <vt:lpstr>Positie entree ?</vt:lpstr>
      <vt:lpstr>Werkplaats voor of achter?</vt:lpstr>
      <vt:lpstr>Planning</vt:lpstr>
      <vt:lpstr>Planning DO traject</vt:lpstr>
      <vt:lpstr>Financiën</vt:lpstr>
      <vt:lpstr>Financiering Gebouw sportvereniging</vt:lpstr>
      <vt:lpstr>PowerPoint-presentatie</vt:lpstr>
      <vt:lpstr>Hoe verder</vt:lpstr>
    </vt:vector>
  </TitlesOfParts>
  <Company>Royal Haskoning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Koelink</dc:creator>
  <cp:lastModifiedBy>Jappe Zijlstra</cp:lastModifiedBy>
  <cp:revision>65</cp:revision>
  <dcterms:created xsi:type="dcterms:W3CDTF">2017-04-20T21:16:33Z</dcterms:created>
  <dcterms:modified xsi:type="dcterms:W3CDTF">2021-11-05T14:48:56Z</dcterms:modified>
</cp:coreProperties>
</file>